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notesSlides/notesSlide14.xml" ContentType="application/vnd.openxmlformats-officedocument.presentationml.notesSlide+xml"/>
  <Override PartName="/docProps/custom.xml" ContentType="application/vnd.openxmlformats-officedocument.custom-properties+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comments/comment1.xml" ContentType="application/vnd.openxmlformats-officedocument.presentationml.comments+xml"/>
  <Override PartName="/ppt/notesSlides/notesSlide8.xml" ContentType="application/vnd.openxmlformats-officedocument.presentationml.notesSlide+xml"/>
  <Default Extension="gif" ContentType="image/gif"/>
  <Override PartName="/ppt/notesSlides/notesSlide11.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28"/>
  </p:notesMasterIdLst>
  <p:sldIdLst>
    <p:sldId id="293" r:id="rId6"/>
    <p:sldId id="292" r:id="rId7"/>
    <p:sldId id="291" r:id="rId8"/>
    <p:sldId id="310" r:id="rId9"/>
    <p:sldId id="326"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290" r:id="rId26"/>
    <p:sldId id="287" r:id="rId27"/>
  </p:sldIdLst>
  <p:sldSz cx="12192000" cy="6858000"/>
  <p:notesSz cx="6858000" cy="9144000"/>
  <p:embeddedFontLst>
    <p:embeddedFont>
      <p:font typeface="Proxima Nova Black" charset="0"/>
      <p:bold r:id="rId29"/>
    </p:embeddedFont>
    <p:embeddedFont>
      <p:font typeface="Open Sans" charset="0"/>
      <p:regular r:id="rId30"/>
      <p:bold r:id="rId31"/>
      <p:italic r:id="rId32"/>
      <p:boldItalic r:id="rId33"/>
    </p:embeddedFont>
    <p:embeddedFont>
      <p:font typeface="Calibri" pitchFamily="34"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Раздел по умолчанию" id="{16AB40B1-7F72-4239-9846-35F69EA52E92}">
          <p14:sldIdLst>
            <p14:sldId id="293"/>
            <p14:sldId id="292"/>
            <p14:sldId id="291"/>
            <p14:sldId id="294"/>
            <p14:sldId id="295"/>
            <p14:sldId id="296"/>
            <p14:sldId id="297"/>
            <p14:sldId id="298"/>
            <p14:sldId id="299"/>
            <p14:sldId id="300"/>
            <p14:sldId id="301"/>
            <p14:sldId id="303"/>
            <p14:sldId id="304"/>
            <p14:sldId id="305"/>
            <p14:sldId id="306"/>
            <p14:sldId id="307"/>
          </p14:sldIdLst>
        </p14:section>
        <p14:section name="Раздел без заголовка" id="{34DED616-0148-4D52-B792-D7140D6EB55F}">
          <p14:sldIdLst>
            <p14:sldId id="290"/>
            <p14:sldId id="287"/>
          </p14:sldIdLst>
        </p14:section>
      </p14:sectionLst>
    </p:ex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Олександр Павлюк" initials="ОП" lastIdx="2" clrIdx="0">
    <p:extLst>
      <p:ext uri="{19B8F6BF-5375-455C-9EA6-DF929625EA0E}">
        <p15:presenceInfo xmlns:p15="http://schemas.microsoft.com/office/powerpoint/2012/main" xmlns="" userId="ff0a6921ceb5d4b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54839" autoAdjust="0"/>
  </p:normalViewPr>
  <p:slideViewPr>
    <p:cSldViewPr snapToGrid="0">
      <p:cViewPr varScale="1">
        <p:scale>
          <a:sx n="34" d="100"/>
          <a:sy n="34" d="100"/>
        </p:scale>
        <p:origin x="-2016" y="-9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5.fntdata"/><Relationship Id="rId38"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font" Target="fonts/font2.fntdata"/><Relationship Id="rId35" Type="http://schemas.openxmlformats.org/officeDocument/2006/relationships/font" Target="fonts/font7.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8-03T16:25:34.101" idx="2">
    <p:pos x="10" y="10"/>
    <p:text>Redux - це інструмент управління як станом даних, так і станом інтерфейсу в JavaScript-додатках. Він підходить для односторінкових додатків, в яких управління станом може з часом стає складним. Redux не пов'язаний з якимось певним фреймворком, і хоча розроблявся для React, може використовуватися з Angular або jQuery.</p:text>
    <p:extLst>
      <p:ext uri="{C676402C-5697-4E1C-873F-D02D1690AC5C}">
        <p15:threadingInfo xmlns:p15="http://schemas.microsoft.com/office/powerpoint/2012/main" xmlns="" timeZoneBias="-180"/>
      </p:ext>
    </p:extLst>
  </p:cm>
</p:cmLst>
</file>

<file path=ppt/media/image10.png>
</file>

<file path=ppt/media/image11.png>
</file>

<file path=ppt/media/image12.gif>
</file>

<file path=ppt/media/image13.png>
</file>

<file path=ppt/media/image14.gif>
</file>

<file path=ppt/media/image15.gif>
</file>

<file path=ppt/media/image2.jpe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3E54BE-ADAA-43BF-9687-CF974CB4EB69}" type="datetimeFigureOut">
              <a:rPr lang="ru-RU" smtClean="0"/>
              <a:pPr/>
              <a:t>17.10.2019</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B73473-61C6-40BD-8820-737DFB341420}" type="slidenum">
              <a:rPr lang="ru-RU" smtClean="0"/>
              <a:pPr/>
              <a:t>‹#›</a:t>
            </a:fld>
            <a:endParaRPr lang="ru-RU"/>
          </a:p>
        </p:txBody>
      </p:sp>
    </p:spTree>
    <p:extLst>
      <p:ext uri="{BB962C8B-B14F-4D97-AF65-F5344CB8AC3E}">
        <p14:creationId xmlns:p14="http://schemas.microsoft.com/office/powerpoint/2010/main" xmlns="" val="2895008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3</a:t>
            </a:fld>
            <a:endParaRPr lang="ru-RU"/>
          </a:p>
        </p:txBody>
      </p:sp>
    </p:spTree>
    <p:extLst>
      <p:ext uri="{BB962C8B-B14F-4D97-AF65-F5344CB8AC3E}">
        <p14:creationId xmlns:p14="http://schemas.microsoft.com/office/powerpoint/2010/main" xmlns="" val="2862119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14</a:t>
            </a:fld>
            <a:endParaRPr lang="ru-RU"/>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16</a:t>
            </a:fld>
            <a:endParaRPr lang="ru-RU"/>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17</a:t>
            </a:fld>
            <a:endParaRPr lang="ru-RU"/>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18</a:t>
            </a:fld>
            <a:endParaRPr lang="ru-RU"/>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19</a:t>
            </a:fld>
            <a:endParaRPr lang="ru-RU"/>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fontScale="92500" lnSpcReduction="10000"/>
          </a:bodyPr>
          <a:lstStyle/>
          <a:p>
            <a:endParaRPr lang="ru-RU" sz="1200" b="0" i="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BAB73473-61C6-40BD-8820-737DFB341420}" type="slidenum">
              <a:rPr lang="ru-RU" smtClean="0"/>
              <a:pPr/>
              <a:t>4</a:t>
            </a:fld>
            <a:endParaRPr lang="ru-RU"/>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lnSpcReduction="10000"/>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6</a:t>
            </a:fld>
            <a:endParaRPr lang="ru-RU"/>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7</a:t>
            </a:fld>
            <a:endParaRPr lang="ru-RU"/>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8</a:t>
            </a:fld>
            <a:endParaRPr lang="ru-RU"/>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10</a:t>
            </a:fld>
            <a:endParaRPr lang="ru-RU"/>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11</a:t>
            </a:fld>
            <a:endParaRPr lang="ru-RU"/>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smtClean="0"/>
          </a:p>
        </p:txBody>
      </p:sp>
      <p:sp>
        <p:nvSpPr>
          <p:cNvPr id="4" name="Номер слайда 3"/>
          <p:cNvSpPr>
            <a:spLocks noGrp="1"/>
          </p:cNvSpPr>
          <p:nvPr>
            <p:ph type="sldNum" sz="quarter" idx="10"/>
          </p:nvPr>
        </p:nvSpPr>
        <p:spPr/>
        <p:txBody>
          <a:bodyPr/>
          <a:lstStyle/>
          <a:p>
            <a:fld id="{BAB73473-61C6-40BD-8820-737DFB341420}" type="slidenum">
              <a:rPr lang="ru-RU" smtClean="0"/>
              <a:pPr/>
              <a:t>12</a:t>
            </a:fld>
            <a:endParaRPr lang="ru-RU"/>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BAB73473-61C6-40BD-8820-737DFB341420}" type="slidenum">
              <a:rPr lang="ru-RU" smtClean="0"/>
              <a:pPr/>
              <a:t>13</a:t>
            </a:fld>
            <a:endParaRPr lang="ru-RU"/>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xmlns=""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xmlns=""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xmlns="" val="13102427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3440037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image" Target="../media/image3.emf"/><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xmlns=""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7"/>
          <a:stretch>
            <a:fillRect/>
          </a:stretch>
        </p:blipFill>
        <p:spPr>
          <a:xfrm>
            <a:off x="9959145" y="5906728"/>
            <a:ext cx="1547053" cy="265471"/>
          </a:xfrm>
          <a:prstGeom prst="rect">
            <a:avLst/>
          </a:prstGeom>
        </p:spPr>
      </p:pic>
    </p:spTree>
    <p:extLst>
      <p:ext uri="{BB962C8B-B14F-4D97-AF65-F5344CB8AC3E}">
        <p14:creationId xmlns:p14="http://schemas.microsoft.com/office/powerpoint/2010/main" xmlns=""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89"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4.gif"/></Relationships>
</file>

<file path=ppt/slides/_rels/slide19.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hyperlink" Target="https://redux.js.org/" TargetMode="External"/><Relationship Id="rId2" Type="http://schemas.openxmlformats.org/officeDocument/2006/relationships/hyperlink" Target="https://react-redux.js.org/" TargetMode="External"/><Relationship Id="rId1" Type="http://schemas.openxmlformats.org/officeDocument/2006/relationships/slideLayout" Target="../slideLayouts/slideLayout16.xml"/><Relationship Id="rId6" Type="http://schemas.openxmlformats.org/officeDocument/2006/relationships/hyperlink" Target="https://www.codingame.com/playgrounds/8894/redux-tutorial-for-beginners" TargetMode="External"/><Relationship Id="rId5" Type="http://schemas.openxmlformats.org/officeDocument/2006/relationships/hyperlink" Target="https://getinstance.info/articles/react/learning-react-redux/" TargetMode="External"/><Relationship Id="rId4" Type="http://schemas.openxmlformats.org/officeDocument/2006/relationships/hyperlink" Target="https://blog.isquaredsoftware.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74928"/>
            <a:ext cx="12182475" cy="6683071"/>
          </a:xfrm>
        </p:spPr>
        <p:txBody>
          <a:bodyPr/>
          <a:lstStyle/>
          <a:p>
            <a:r>
              <a:rPr lang="en-US" sz="9600" dirty="0" err="1" smtClean="0"/>
              <a:t>Redux</a:t>
            </a:r>
            <a:endParaRPr lang="ru-RU" sz="9600" dirty="0"/>
          </a:p>
        </p:txBody>
      </p:sp>
      <p:sp>
        <p:nvSpPr>
          <p:cNvPr id="3" name="Текст 2"/>
          <p:cNvSpPr>
            <a:spLocks noGrp="1"/>
          </p:cNvSpPr>
          <p:nvPr>
            <p:ph type="body" sz="quarter" idx="10"/>
          </p:nvPr>
        </p:nvSpPr>
        <p:spPr/>
        <p:txBody>
          <a:bodyPr/>
          <a:lstStyle/>
          <a:p>
            <a:r>
              <a:rPr lang="en-US" dirty="0" err="1" smtClean="0"/>
              <a:t>Yurii</a:t>
            </a:r>
            <a:r>
              <a:rPr lang="en-US" dirty="0" smtClean="0"/>
              <a:t> </a:t>
            </a:r>
            <a:r>
              <a:rPr lang="en-US" dirty="0" err="1" smtClean="0"/>
              <a:t>Martynenko</a:t>
            </a:r>
            <a:endParaRPr lang="ru-RU" dirty="0"/>
          </a:p>
        </p:txBody>
      </p:sp>
    </p:spTree>
    <p:extLst>
      <p:ext uri="{BB962C8B-B14F-4D97-AF65-F5344CB8AC3E}">
        <p14:creationId xmlns:p14="http://schemas.microsoft.com/office/powerpoint/2010/main" xmlns="" val="21636711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Store</a:t>
            </a:r>
            <a:endParaRPr lang="ru-RU" dirty="0"/>
          </a:p>
        </p:txBody>
      </p:sp>
      <p:sp>
        <p:nvSpPr>
          <p:cNvPr id="3" name="Текст 2"/>
          <p:cNvSpPr>
            <a:spLocks noGrp="1"/>
          </p:cNvSpPr>
          <p:nvPr>
            <p:ph type="body" sz="quarter" idx="10"/>
          </p:nvPr>
        </p:nvSpPr>
        <p:spPr/>
        <p:txBody>
          <a:bodyPr/>
          <a:lstStyle/>
          <a:p>
            <a:r>
              <a:rPr lang="en-US" dirty="0" smtClean="0"/>
              <a:t>A </a:t>
            </a:r>
            <a:r>
              <a:rPr lang="en-US" dirty="0" err="1" smtClean="0"/>
              <a:t>Redux</a:t>
            </a:r>
            <a:r>
              <a:rPr lang="en-US" dirty="0" smtClean="0"/>
              <a:t> store contains the current state value. Stores are created using the  </a:t>
            </a:r>
            <a:r>
              <a:rPr lang="en-US" b="1" dirty="0" err="1" smtClean="0"/>
              <a:t>createStore</a:t>
            </a:r>
            <a:r>
              <a:rPr lang="en-US" dirty="0" smtClean="0"/>
              <a:t> method, which takes the root reducer function and an optional preloaded state value.</a:t>
            </a:r>
          </a:p>
          <a:p>
            <a:r>
              <a:rPr lang="en-US" dirty="0" smtClean="0"/>
              <a:t/>
            </a:r>
            <a:br>
              <a:rPr lang="en-US" dirty="0" smtClean="0"/>
            </a:br>
            <a:r>
              <a:rPr lang="en-US" dirty="0" smtClean="0"/>
              <a:t>Stores have three main methods:</a:t>
            </a:r>
          </a:p>
          <a:p>
            <a:pPr marL="261938" indent="-261938">
              <a:buClr>
                <a:schemeClr val="tx1">
                  <a:lumMod val="50000"/>
                  <a:lumOff val="50000"/>
                </a:schemeClr>
              </a:buClr>
              <a:buFont typeface="Wingdings" pitchFamily="2" charset="2"/>
              <a:buChar char="§"/>
            </a:pPr>
            <a:r>
              <a:rPr lang="en-US" b="1" dirty="0" smtClean="0"/>
              <a:t>dispatch</a:t>
            </a:r>
            <a:r>
              <a:rPr lang="en-US" dirty="0" smtClean="0"/>
              <a:t>: starts a state update with the provided action object</a:t>
            </a:r>
          </a:p>
          <a:p>
            <a:pPr marL="261938" indent="-261938">
              <a:buClr>
                <a:schemeClr val="tx1">
                  <a:lumMod val="50000"/>
                  <a:lumOff val="50000"/>
                </a:schemeClr>
              </a:buClr>
              <a:buFont typeface="Wingdings" pitchFamily="2" charset="2"/>
              <a:buChar char="§"/>
            </a:pPr>
            <a:r>
              <a:rPr lang="en-US" b="1" dirty="0" err="1" smtClean="0"/>
              <a:t>getState</a:t>
            </a:r>
            <a:r>
              <a:rPr lang="en-US" dirty="0" smtClean="0"/>
              <a:t>: returns the current stored state value</a:t>
            </a:r>
          </a:p>
          <a:p>
            <a:pPr marL="261938" indent="-261938">
              <a:buClr>
                <a:schemeClr val="tx1">
                  <a:lumMod val="50000"/>
                  <a:lumOff val="50000"/>
                </a:schemeClr>
              </a:buClr>
              <a:buFont typeface="Wingdings" pitchFamily="2" charset="2"/>
              <a:buChar char="§"/>
            </a:pPr>
            <a:r>
              <a:rPr lang="en-US" b="1" dirty="0" smtClean="0"/>
              <a:t>subscribe</a:t>
            </a:r>
            <a:r>
              <a:rPr lang="en-US" dirty="0" smtClean="0"/>
              <a:t>: accepts a callback function that will be run every time an action is dispatched</a:t>
            </a:r>
          </a:p>
          <a:p>
            <a:endParaRPr lang="ru-RU"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a:srcRect/>
          <a:stretch>
            <a:fillRect/>
          </a:stretch>
        </p:blipFill>
        <p:spPr bwMode="auto">
          <a:xfrm>
            <a:off x="569168" y="259605"/>
            <a:ext cx="7763888" cy="634646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err="1" smtClean="0"/>
              <a:t>Redux</a:t>
            </a:r>
            <a:r>
              <a:rPr lang="en-US" b="1" dirty="0" smtClean="0"/>
              <a:t> Data Flow</a:t>
            </a:r>
            <a:br>
              <a:rPr lang="en-US" b="1" dirty="0" smtClean="0"/>
            </a:br>
            <a:endParaRPr lang="ru-RU" dirty="0"/>
          </a:p>
        </p:txBody>
      </p:sp>
      <p:sp>
        <p:nvSpPr>
          <p:cNvPr id="3" name="Текст 2"/>
          <p:cNvSpPr>
            <a:spLocks noGrp="1"/>
          </p:cNvSpPr>
          <p:nvPr>
            <p:ph type="body" sz="quarter" idx="10"/>
          </p:nvPr>
        </p:nvSpPr>
        <p:spPr>
          <a:xfrm>
            <a:off x="354562" y="1572209"/>
            <a:ext cx="6400801" cy="3429000"/>
          </a:xfrm>
        </p:spPr>
        <p:txBody>
          <a:bodyPr/>
          <a:lstStyle/>
          <a:p>
            <a:r>
              <a:rPr lang="en-US" dirty="0" err="1" smtClean="0"/>
              <a:t>Redux</a:t>
            </a:r>
            <a:r>
              <a:rPr lang="en-US" dirty="0" smtClean="0"/>
              <a:t> features a </a:t>
            </a:r>
            <a:r>
              <a:rPr lang="en-US" b="1" dirty="0" err="1" smtClean="0"/>
              <a:t>uni</a:t>
            </a:r>
            <a:r>
              <a:rPr lang="en-US" b="1" dirty="0" smtClean="0"/>
              <a:t>-directional data flow</a:t>
            </a:r>
            <a:r>
              <a:rPr lang="en-US" dirty="0" smtClean="0"/>
              <a:t>, as opposed to ideas like "two-way data binding", or approaches where any model can be modified by any code at any time:</a:t>
            </a:r>
          </a:p>
          <a:p>
            <a:pPr marL="261938" indent="-261938">
              <a:buClr>
                <a:schemeClr val="tx1">
                  <a:lumMod val="50000"/>
                  <a:lumOff val="50000"/>
                </a:schemeClr>
              </a:buClr>
              <a:buFont typeface="Arial" pitchFamily="34" charset="0"/>
              <a:buChar char="•"/>
            </a:pPr>
            <a:r>
              <a:rPr lang="en-US" dirty="0" smtClean="0"/>
              <a:t>An action is dispatched (often in response to</a:t>
            </a:r>
          </a:p>
          <a:p>
            <a:pPr marL="261938" indent="-261938">
              <a:buClr>
                <a:schemeClr val="tx1">
                  <a:lumMod val="50000"/>
                  <a:lumOff val="50000"/>
                </a:schemeClr>
              </a:buClr>
            </a:pPr>
            <a:r>
              <a:rPr lang="en-US" dirty="0" smtClean="0"/>
              <a:t> user interaction).</a:t>
            </a:r>
          </a:p>
          <a:p>
            <a:pPr marL="261938" indent="-261938">
              <a:buClr>
                <a:schemeClr val="tx1">
                  <a:lumMod val="50000"/>
                  <a:lumOff val="50000"/>
                </a:schemeClr>
              </a:buClr>
              <a:buFont typeface="Arial" pitchFamily="34" charset="0"/>
              <a:buChar char="•"/>
            </a:pPr>
            <a:r>
              <a:rPr lang="en-US" dirty="0" smtClean="0"/>
              <a:t>The root reducer function is called with the current state and the dispatched action. That root reducer may delegate the work to other smaller reducer functions. It then returns the new state.</a:t>
            </a:r>
          </a:p>
          <a:p>
            <a:pPr marL="261938" indent="-261938">
              <a:buClr>
                <a:schemeClr val="tx1">
                  <a:lumMod val="50000"/>
                  <a:lumOff val="50000"/>
                </a:schemeClr>
              </a:buClr>
              <a:buFont typeface="Arial" pitchFamily="34" charset="0"/>
              <a:buChar char="•"/>
            </a:pPr>
            <a:r>
              <a:rPr lang="en-US" dirty="0" smtClean="0"/>
              <a:t>The store notifies subscribers by running their callback functions.</a:t>
            </a:r>
          </a:p>
          <a:p>
            <a:pPr marL="261938" indent="-261938">
              <a:buClr>
                <a:schemeClr val="tx1">
                  <a:lumMod val="50000"/>
                  <a:lumOff val="50000"/>
                </a:schemeClr>
              </a:buClr>
              <a:buFont typeface="Arial" pitchFamily="34" charset="0"/>
              <a:buChar char="•"/>
            </a:pPr>
            <a:r>
              <a:rPr lang="en-US" dirty="0" smtClean="0"/>
              <a:t>Subscribers (usually UI components) can retrieve the updated state and re-render.</a:t>
            </a:r>
          </a:p>
          <a:p>
            <a:endParaRPr lang="ru-RU" dirty="0"/>
          </a:p>
        </p:txBody>
      </p:sp>
      <p:pic>
        <p:nvPicPr>
          <p:cNvPr id="7172" name="Picture 4" descr="C:\Users\ПК\Desktop\68747470733a2f2f73332e616d617a6f6e6177732e636f6d2f6d656469612d702e736c69642e65732f75706c6f6164732f3336343831322f696d616765732f323438343535322f415243482d5265647578322d7265616c2e676966.gif"/>
          <p:cNvPicPr>
            <a:picLocks noChangeAspect="1" noChangeArrowheads="1" noCrop="1"/>
          </p:cNvPicPr>
          <p:nvPr/>
        </p:nvPicPr>
        <p:blipFill>
          <a:blip r:embed="rId3"/>
          <a:srcRect/>
          <a:stretch>
            <a:fillRect/>
          </a:stretch>
        </p:blipFill>
        <p:spPr bwMode="auto">
          <a:xfrm>
            <a:off x="5548654" y="1072980"/>
            <a:ext cx="7155672" cy="4830079"/>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Using </a:t>
            </a:r>
            <a:r>
              <a:rPr lang="en-US" b="1" dirty="0" err="1" smtClean="0"/>
              <a:t>Redux</a:t>
            </a:r>
            <a:r>
              <a:rPr lang="en-US" b="1" dirty="0" smtClean="0"/>
              <a:t> with React</a:t>
            </a:r>
            <a:br>
              <a:rPr lang="en-US" b="1" dirty="0" smtClean="0"/>
            </a:br>
            <a:endParaRPr lang="ru-RU" dirty="0"/>
          </a:p>
        </p:txBody>
      </p:sp>
      <p:sp>
        <p:nvSpPr>
          <p:cNvPr id="3" name="Текст 2"/>
          <p:cNvSpPr>
            <a:spLocks noGrp="1"/>
          </p:cNvSpPr>
          <p:nvPr>
            <p:ph type="body" sz="quarter" idx="10"/>
          </p:nvPr>
        </p:nvSpPr>
        <p:spPr>
          <a:xfrm>
            <a:off x="685799" y="1511559"/>
            <a:ext cx="8812764" cy="3974841"/>
          </a:xfrm>
        </p:spPr>
        <p:txBody>
          <a:bodyPr/>
          <a:lstStyle/>
          <a:p>
            <a:r>
              <a:rPr lang="en-US" dirty="0" err="1" smtClean="0"/>
              <a:t>Redux</a:t>
            </a:r>
            <a:r>
              <a:rPr lang="en-US" dirty="0" smtClean="0"/>
              <a:t> can be used with any UI layer (such as Angular, </a:t>
            </a:r>
            <a:r>
              <a:rPr lang="en-US" dirty="0" err="1" smtClean="0"/>
              <a:t>Vue</a:t>
            </a:r>
            <a:r>
              <a:rPr lang="en-US" dirty="0" smtClean="0"/>
              <a:t>, or plain JS), but is most commonly used with React. The official </a:t>
            </a:r>
            <a:r>
              <a:rPr lang="en-US" b="1" dirty="0" smtClean="0"/>
              <a:t>React-</a:t>
            </a:r>
            <a:r>
              <a:rPr lang="en-US" b="1" dirty="0" err="1" smtClean="0"/>
              <a:t>Redux</a:t>
            </a:r>
            <a:r>
              <a:rPr lang="en-US" b="1" dirty="0" smtClean="0"/>
              <a:t> </a:t>
            </a:r>
            <a:r>
              <a:rPr lang="en-US" dirty="0" smtClean="0"/>
              <a:t>package provides bindings between React and </a:t>
            </a:r>
            <a:r>
              <a:rPr lang="en-US" dirty="0" err="1" smtClean="0"/>
              <a:t>Redux</a:t>
            </a:r>
            <a:r>
              <a:rPr lang="en-US" dirty="0" smtClean="0"/>
              <a:t>.</a:t>
            </a:r>
          </a:p>
          <a:p>
            <a:r>
              <a:rPr lang="en-US" dirty="0" smtClean="0"/>
              <a:t>The </a:t>
            </a:r>
            <a:r>
              <a:rPr lang="en-US" b="1" dirty="0" smtClean="0"/>
              <a:t>connect</a:t>
            </a:r>
            <a:r>
              <a:rPr lang="en-US" dirty="0" smtClean="0"/>
              <a:t> function generates wrapper "container" components that subscribe to the store, so you don't have to write store subscription code for every component that needs to talk to the store.</a:t>
            </a:r>
          </a:p>
          <a:p>
            <a:r>
              <a:rPr lang="en-US" dirty="0" smtClean="0"/>
              <a:t>Any component in your application can be wrapped with </a:t>
            </a:r>
            <a:r>
              <a:rPr lang="en-US" b="1" dirty="0" smtClean="0"/>
              <a:t>connect</a:t>
            </a:r>
            <a:r>
              <a:rPr lang="en-US" dirty="0" smtClean="0"/>
              <a:t> and "connected" to the store. Connecting more components is usually better for performance.</a:t>
            </a:r>
          </a:p>
          <a:p>
            <a:r>
              <a:rPr lang="en-US" dirty="0" smtClean="0"/>
              <a:t>Finally, putting a </a:t>
            </a:r>
            <a:r>
              <a:rPr lang="en-US" b="1" dirty="0" smtClean="0"/>
              <a:t>&lt;Provider&gt;</a:t>
            </a:r>
            <a:r>
              <a:rPr lang="en-US" dirty="0" smtClean="0"/>
              <a:t> component around your root component makes the store accessible to all connected components.</a:t>
            </a:r>
          </a:p>
          <a:p>
            <a:endParaRPr lang="ru-RU" dirty="0"/>
          </a:p>
        </p:txBody>
      </p:sp>
      <p:pic>
        <p:nvPicPr>
          <p:cNvPr id="8194" name="Picture 2"/>
          <p:cNvPicPr>
            <a:picLocks noChangeAspect="1" noChangeArrowheads="1"/>
          </p:cNvPicPr>
          <p:nvPr/>
        </p:nvPicPr>
        <p:blipFill>
          <a:blip r:embed="rId3"/>
          <a:srcRect/>
          <a:stretch>
            <a:fillRect/>
          </a:stretch>
        </p:blipFill>
        <p:spPr bwMode="auto">
          <a:xfrm>
            <a:off x="9585648" y="1410964"/>
            <a:ext cx="1828800" cy="25431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Using </a:t>
            </a:r>
            <a:r>
              <a:rPr lang="en-US" b="1" dirty="0" err="1" smtClean="0"/>
              <a:t>Redux</a:t>
            </a:r>
            <a:r>
              <a:rPr lang="en-US" b="1" dirty="0" smtClean="0"/>
              <a:t> with React</a:t>
            </a:r>
            <a:br>
              <a:rPr lang="en-US" b="1" dirty="0" smtClean="0"/>
            </a:br>
            <a:endParaRPr lang="ru-RU" dirty="0"/>
          </a:p>
        </p:txBody>
      </p:sp>
      <p:sp>
        <p:nvSpPr>
          <p:cNvPr id="3" name="Текст 2"/>
          <p:cNvSpPr>
            <a:spLocks noGrp="1"/>
          </p:cNvSpPr>
          <p:nvPr>
            <p:ph type="body" sz="quarter" idx="10"/>
          </p:nvPr>
        </p:nvSpPr>
        <p:spPr/>
        <p:txBody>
          <a:bodyPr/>
          <a:lstStyle/>
          <a:p>
            <a:r>
              <a:rPr lang="en-US" dirty="0" smtClean="0"/>
              <a:t>The </a:t>
            </a:r>
            <a:r>
              <a:rPr lang="en-US" b="1" dirty="0" smtClean="0"/>
              <a:t>connect</a:t>
            </a:r>
            <a:r>
              <a:rPr lang="en-US" dirty="0" smtClean="0"/>
              <a:t> function takes two arguments, both optional:</a:t>
            </a:r>
          </a:p>
          <a:p>
            <a:pPr marL="187325" indent="-187325">
              <a:buClr>
                <a:schemeClr val="tx1">
                  <a:lumMod val="50000"/>
                  <a:lumOff val="50000"/>
                </a:schemeClr>
              </a:buClr>
              <a:buFont typeface="Arial" pitchFamily="34" charset="0"/>
              <a:buChar char="•"/>
            </a:pPr>
            <a:r>
              <a:rPr lang="en-US" b="1" dirty="0" err="1" smtClean="0"/>
              <a:t>mapStateToProps</a:t>
            </a:r>
            <a:r>
              <a:rPr lang="en-US" b="1" dirty="0" smtClean="0"/>
              <a:t>: </a:t>
            </a:r>
            <a:r>
              <a:rPr lang="en-US" dirty="0" smtClean="0"/>
              <a:t>called every time the store state changes. It receives the entire store state, and should return an object full of data. Each field in the returned object becomes a prop for the wrapped component.</a:t>
            </a:r>
          </a:p>
          <a:p>
            <a:pPr marL="187325" indent="-187325">
              <a:buClr>
                <a:schemeClr val="tx1">
                  <a:lumMod val="50000"/>
                  <a:lumOff val="50000"/>
                </a:schemeClr>
              </a:buClr>
              <a:buFont typeface="Arial" pitchFamily="34" charset="0"/>
              <a:buChar char="•"/>
            </a:pPr>
            <a:r>
              <a:rPr lang="en-US" b="1" dirty="0" err="1" smtClean="0"/>
              <a:t>mapDispatchToProps</a:t>
            </a:r>
            <a:r>
              <a:rPr lang="en-US" b="1" dirty="0" smtClean="0"/>
              <a:t>: </a:t>
            </a:r>
            <a:r>
              <a:rPr lang="en-US" dirty="0" smtClean="0"/>
              <a:t>called once on component creation. It receives the </a:t>
            </a:r>
            <a:r>
              <a:rPr lang="en-US" b="1" dirty="0" smtClean="0"/>
              <a:t>dispatch</a:t>
            </a:r>
            <a:r>
              <a:rPr lang="en-US" dirty="0" smtClean="0"/>
              <a:t> method, and should return an object full of functions that use </a:t>
            </a:r>
            <a:r>
              <a:rPr lang="en-US" b="1" dirty="0" smtClean="0"/>
              <a:t>dispatch</a:t>
            </a:r>
            <a:r>
              <a:rPr lang="en-US" dirty="0" smtClean="0"/>
              <a:t>.</a:t>
            </a:r>
            <a:br>
              <a:rPr lang="en-US" dirty="0" smtClean="0"/>
            </a:br>
            <a:endParaRPr lang="en-US" dirty="0" smtClean="0"/>
          </a:p>
          <a:p>
            <a:endParaRPr lang="ru-RU"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srcRect/>
          <a:stretch>
            <a:fillRect/>
          </a:stretch>
        </p:blipFill>
        <p:spPr bwMode="auto">
          <a:xfrm>
            <a:off x="407534" y="228988"/>
            <a:ext cx="7848258" cy="632110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err="1" smtClean="0"/>
              <a:t>Redux</a:t>
            </a:r>
            <a:r>
              <a:rPr lang="en-US" b="1" dirty="0" smtClean="0"/>
              <a:t> Middleware</a:t>
            </a:r>
            <a:br>
              <a:rPr lang="en-US" b="1" dirty="0" smtClean="0"/>
            </a:br>
            <a:endParaRPr lang="ru-RU" dirty="0"/>
          </a:p>
        </p:txBody>
      </p:sp>
      <p:sp>
        <p:nvSpPr>
          <p:cNvPr id="3" name="Текст 2"/>
          <p:cNvSpPr>
            <a:spLocks noGrp="1"/>
          </p:cNvSpPr>
          <p:nvPr>
            <p:ph type="body" sz="quarter" idx="10"/>
          </p:nvPr>
        </p:nvSpPr>
        <p:spPr>
          <a:xfrm>
            <a:off x="242596" y="1646852"/>
            <a:ext cx="4870580" cy="4604657"/>
          </a:xfrm>
        </p:spPr>
        <p:txBody>
          <a:bodyPr/>
          <a:lstStyle/>
          <a:p>
            <a:r>
              <a:rPr lang="en-US" dirty="0" smtClean="0"/>
              <a:t>A </a:t>
            </a:r>
            <a:r>
              <a:rPr lang="en-US" dirty="0" err="1" smtClean="0"/>
              <a:t>Redux</a:t>
            </a:r>
            <a:r>
              <a:rPr lang="en-US" dirty="0" smtClean="0"/>
              <a:t> store can be configured to use </a:t>
            </a:r>
            <a:r>
              <a:rPr lang="en-US" b="1" dirty="0" smtClean="0"/>
              <a:t>middleware</a:t>
            </a:r>
            <a:r>
              <a:rPr lang="en-US" dirty="0" smtClean="0"/>
              <a:t>. Middleware provides the capability to run code after an action is dispatched, but before it reaches the reducer.</a:t>
            </a:r>
            <a:br>
              <a:rPr lang="en-US" dirty="0" smtClean="0"/>
            </a:br>
            <a:r>
              <a:rPr lang="en-US" dirty="0" smtClean="0"/>
              <a:t/>
            </a:r>
            <a:br>
              <a:rPr lang="en-US" dirty="0" smtClean="0"/>
            </a:br>
            <a:r>
              <a:rPr lang="en-US" dirty="0" err="1" smtClean="0"/>
              <a:t>Middlewares</a:t>
            </a:r>
            <a:r>
              <a:rPr lang="en-US" dirty="0" smtClean="0"/>
              <a:t> form a pipeline that wraps around the dispatch  function. Each middleware in the chain can pass actions onward, restart the dispatch pipeline, and access the store state.</a:t>
            </a:r>
            <a:endParaRPr lang="ru-RU" dirty="0"/>
          </a:p>
        </p:txBody>
      </p:sp>
      <p:pic>
        <p:nvPicPr>
          <p:cNvPr id="10242" name="Picture 2" descr="C:\Users\ПК\Desktop\middleware-pipeline.d092ea7d.png"/>
          <p:cNvPicPr>
            <a:picLocks noChangeAspect="1" noChangeArrowheads="1"/>
          </p:cNvPicPr>
          <p:nvPr/>
        </p:nvPicPr>
        <p:blipFill>
          <a:blip r:embed="rId3"/>
          <a:srcRect/>
          <a:stretch>
            <a:fillRect/>
          </a:stretch>
        </p:blipFill>
        <p:spPr bwMode="auto">
          <a:xfrm>
            <a:off x="5114111" y="1386439"/>
            <a:ext cx="6891279" cy="4252302"/>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Why Use </a:t>
            </a:r>
            <a:r>
              <a:rPr lang="en-US" b="1" dirty="0" err="1" smtClean="0"/>
              <a:t>Redux</a:t>
            </a:r>
            <a:r>
              <a:rPr lang="en-US" b="1" dirty="0" smtClean="0"/>
              <a:t> with React?</a:t>
            </a:r>
            <a:br>
              <a:rPr lang="en-US" b="1" dirty="0" smtClean="0"/>
            </a:br>
            <a:endParaRPr lang="ru-RU" dirty="0"/>
          </a:p>
        </p:txBody>
      </p:sp>
      <p:sp>
        <p:nvSpPr>
          <p:cNvPr id="3" name="Текст 2"/>
          <p:cNvSpPr>
            <a:spLocks noGrp="1"/>
          </p:cNvSpPr>
          <p:nvPr>
            <p:ph type="body" sz="quarter" idx="10"/>
          </p:nvPr>
        </p:nvSpPr>
        <p:spPr>
          <a:xfrm>
            <a:off x="373225" y="1777481"/>
            <a:ext cx="5803641" cy="4212771"/>
          </a:xfrm>
        </p:spPr>
        <p:txBody>
          <a:bodyPr/>
          <a:lstStyle/>
          <a:p>
            <a:r>
              <a:rPr lang="en-US" dirty="0" smtClean="0"/>
              <a:t>Since a React component can already store data in its internal state, why would you need to use </a:t>
            </a:r>
            <a:r>
              <a:rPr lang="en-US" dirty="0" err="1" smtClean="0"/>
              <a:t>Redux</a:t>
            </a:r>
            <a:r>
              <a:rPr lang="en-US" dirty="0" smtClean="0"/>
              <a:t> to manage that data instead? Besides "predictable state updates" and "centralized state handling", here's a few more reasons:</a:t>
            </a:r>
          </a:p>
          <a:p>
            <a:r>
              <a:rPr lang="en-US" dirty="0" smtClean="0"/>
              <a:t>"Time-travel debugging" allows developers to step back and forth in the history of dispatched actions, see the state and UI at each point in time, and even alter the history by canceling actions.</a:t>
            </a:r>
          </a:p>
          <a:p>
            <a:endParaRPr lang="ru-RU" dirty="0"/>
          </a:p>
        </p:txBody>
      </p:sp>
      <p:pic>
        <p:nvPicPr>
          <p:cNvPr id="11266" name="Picture 2" descr="C:\Users\ПК\Desktop\devtools.940a7c64.gif"/>
          <p:cNvPicPr>
            <a:picLocks noChangeAspect="1" noChangeArrowheads="1" noCrop="1"/>
          </p:cNvPicPr>
          <p:nvPr/>
        </p:nvPicPr>
        <p:blipFill>
          <a:blip r:embed="rId3"/>
          <a:srcRect/>
          <a:stretch>
            <a:fillRect/>
          </a:stretch>
        </p:blipFill>
        <p:spPr bwMode="auto">
          <a:xfrm>
            <a:off x="6151479" y="1265854"/>
            <a:ext cx="5928555" cy="5256245"/>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a:xfrm>
            <a:off x="573832" y="4651310"/>
            <a:ext cx="10820400" cy="1450910"/>
          </a:xfrm>
        </p:spPr>
        <p:txBody>
          <a:bodyPr/>
          <a:lstStyle/>
          <a:p>
            <a:r>
              <a:rPr lang="en-US" dirty="0" smtClean="0"/>
              <a:t>If multiple components need to display the same data in different ways, storing the data outside the component tree makes it easier for each component to retrieve the data it needs, without having to pass it as props all the way down from top-level components.</a:t>
            </a:r>
            <a:endParaRPr lang="ru-RU" dirty="0"/>
          </a:p>
        </p:txBody>
      </p:sp>
      <p:pic>
        <p:nvPicPr>
          <p:cNvPr id="12290" name="Picture 2" descr="C:\Users\ПК\Desktop\master-detail.2b09f21e.png"/>
          <p:cNvPicPr>
            <a:picLocks noChangeAspect="1" noChangeArrowheads="1"/>
          </p:cNvPicPr>
          <p:nvPr/>
        </p:nvPicPr>
        <p:blipFill>
          <a:blip r:embed="rId3"/>
          <a:srcRect/>
          <a:stretch>
            <a:fillRect/>
          </a:stretch>
        </p:blipFill>
        <p:spPr bwMode="auto">
          <a:xfrm>
            <a:off x="1758629" y="279917"/>
            <a:ext cx="4530206" cy="4156441"/>
          </a:xfrm>
          <a:prstGeom prst="rect">
            <a:avLst/>
          </a:prstGeom>
          <a:noFill/>
        </p:spPr>
      </p:pic>
      <p:pic>
        <p:nvPicPr>
          <p:cNvPr id="12291" name="Picture 3" descr="C:\Users\ПК\Desktop\store-dataflow.6e756dbb.gif"/>
          <p:cNvPicPr>
            <a:picLocks noChangeAspect="1" noChangeArrowheads="1" noCrop="1"/>
          </p:cNvPicPr>
          <p:nvPr/>
        </p:nvPicPr>
        <p:blipFill>
          <a:blip r:embed="rId4"/>
          <a:srcRect/>
          <a:stretch>
            <a:fillRect/>
          </a:stretch>
        </p:blipFill>
        <p:spPr bwMode="auto">
          <a:xfrm>
            <a:off x="6972883" y="485191"/>
            <a:ext cx="4733925" cy="3495675"/>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a:xfrm>
            <a:off x="373224" y="3932853"/>
            <a:ext cx="11103429" cy="2635898"/>
          </a:xfrm>
        </p:spPr>
        <p:txBody>
          <a:bodyPr/>
          <a:lstStyle/>
          <a:p>
            <a:r>
              <a:rPr lang="en-US" dirty="0" smtClean="0"/>
              <a:t/>
            </a:r>
            <a:br>
              <a:rPr lang="en-US" dirty="0" smtClean="0"/>
            </a:br>
            <a:r>
              <a:rPr lang="en-US" dirty="0" smtClean="0"/>
              <a:t>Modern JS build tools like </a:t>
            </a:r>
            <a:r>
              <a:rPr lang="en-US" dirty="0" err="1" smtClean="0"/>
              <a:t>Webpack</a:t>
            </a:r>
            <a:r>
              <a:rPr lang="en-US" dirty="0" smtClean="0"/>
              <a:t> have a capability called  </a:t>
            </a:r>
            <a:r>
              <a:rPr lang="en-US" b="1" dirty="0" smtClean="0"/>
              <a:t>hot module reloading</a:t>
            </a:r>
            <a:r>
              <a:rPr lang="en-US" dirty="0" smtClean="0"/>
              <a:t>, which allows replacing pieces of your code as you make edits (without having to refresh the entire page).</a:t>
            </a:r>
            <a:br>
              <a:rPr lang="en-US" dirty="0" smtClean="0"/>
            </a:br>
            <a:r>
              <a:rPr lang="en-US" dirty="0" smtClean="0"/>
              <a:t/>
            </a:r>
            <a:br>
              <a:rPr lang="en-US" dirty="0" smtClean="0"/>
            </a:br>
            <a:r>
              <a:rPr lang="en-US" dirty="0" smtClean="0"/>
              <a:t>If React components are swapped, they lose their internal state. Keeping app state in </a:t>
            </a:r>
            <a:r>
              <a:rPr lang="en-US" dirty="0" err="1" smtClean="0"/>
              <a:t>Redux</a:t>
            </a:r>
            <a:r>
              <a:rPr lang="en-US" dirty="0" smtClean="0"/>
              <a:t> allows you to "live-edit" your components, while keeping all data intact.</a:t>
            </a:r>
            <a:endParaRPr lang="ru-RU" dirty="0"/>
          </a:p>
        </p:txBody>
      </p:sp>
      <p:pic>
        <p:nvPicPr>
          <p:cNvPr id="13314" name="Picture 2" descr="C:\Users\ПК\Desktop\hmr.640665d9.gif"/>
          <p:cNvPicPr>
            <a:picLocks noChangeAspect="1" noChangeArrowheads="1"/>
          </p:cNvPicPr>
          <p:nvPr/>
        </p:nvPicPr>
        <p:blipFill>
          <a:blip r:embed="rId3"/>
          <a:srcRect/>
          <a:stretch>
            <a:fillRect/>
          </a:stretch>
        </p:blipFill>
        <p:spPr bwMode="auto">
          <a:xfrm>
            <a:off x="3209731" y="111966"/>
            <a:ext cx="5676900" cy="3981450"/>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Agenda</a:t>
            </a:r>
            <a:endParaRPr lang="ru-RU" dirty="0"/>
          </a:p>
        </p:txBody>
      </p:sp>
      <p:sp>
        <p:nvSpPr>
          <p:cNvPr id="3" name="Текст 2"/>
          <p:cNvSpPr>
            <a:spLocks noGrp="1"/>
          </p:cNvSpPr>
          <p:nvPr>
            <p:ph type="body" sz="quarter" idx="10"/>
          </p:nvPr>
        </p:nvSpPr>
        <p:spPr>
          <a:xfrm>
            <a:off x="685801" y="1591887"/>
            <a:ext cx="5789644" cy="4426528"/>
          </a:xfrm>
        </p:spPr>
        <p:txBody>
          <a:bodyPr/>
          <a:lstStyle/>
          <a:p>
            <a:pPr marL="457200" indent="-457200">
              <a:buClr>
                <a:schemeClr val="tx1">
                  <a:lumMod val="50000"/>
                  <a:lumOff val="50000"/>
                </a:schemeClr>
              </a:buClr>
              <a:buAutoNum type="arabicPeriod"/>
            </a:pPr>
            <a:r>
              <a:rPr lang="en-US" dirty="0" smtClean="0"/>
              <a:t>What is </a:t>
            </a:r>
            <a:r>
              <a:rPr lang="en-US" dirty="0" err="1" smtClean="0"/>
              <a:t>Redux</a:t>
            </a:r>
            <a:r>
              <a:rPr lang="en-US" dirty="0"/>
              <a:t> </a:t>
            </a:r>
            <a:r>
              <a:rPr lang="en-US" dirty="0" smtClean="0"/>
              <a:t>?</a:t>
            </a:r>
          </a:p>
          <a:p>
            <a:pPr marL="457200" indent="-457200">
              <a:buClr>
                <a:schemeClr val="tx1">
                  <a:lumMod val="50000"/>
                  <a:lumOff val="50000"/>
                </a:schemeClr>
              </a:buClr>
              <a:buFont typeface="Arial" panose="020B0604020202020204" pitchFamily="34" charset="0"/>
              <a:buAutoNum type="arabicPeriod"/>
            </a:pPr>
            <a:r>
              <a:rPr lang="en-US" dirty="0" err="1" smtClean="0"/>
              <a:t>Redux</a:t>
            </a:r>
            <a:r>
              <a:rPr lang="en-US" dirty="0" smtClean="0"/>
              <a:t> Core Concepts</a:t>
            </a:r>
          </a:p>
          <a:p>
            <a:pPr marL="914400" lvl="1" indent="-457200">
              <a:buClr>
                <a:schemeClr val="tx1">
                  <a:lumMod val="50000"/>
                  <a:lumOff val="50000"/>
                </a:schemeClr>
              </a:buClr>
              <a:buFont typeface="+mj-lt"/>
              <a:buAutoNum type="alphaLcParenR"/>
            </a:pPr>
            <a:r>
              <a:rPr lang="en-US" dirty="0" smtClean="0"/>
              <a:t>State, Actions, Action Creators</a:t>
            </a:r>
          </a:p>
          <a:p>
            <a:pPr marL="914400" lvl="1" indent="-457200">
              <a:buClr>
                <a:schemeClr val="tx1">
                  <a:lumMod val="50000"/>
                  <a:lumOff val="50000"/>
                </a:schemeClr>
              </a:buClr>
              <a:buFont typeface="+mj-lt"/>
              <a:buAutoNum type="alphaLcParenR"/>
            </a:pPr>
            <a:r>
              <a:rPr lang="en-US" dirty="0" smtClean="0"/>
              <a:t>Reducers</a:t>
            </a:r>
          </a:p>
          <a:p>
            <a:pPr marL="914400" lvl="1" indent="-457200">
              <a:buClr>
                <a:schemeClr val="tx1">
                  <a:lumMod val="50000"/>
                  <a:lumOff val="50000"/>
                </a:schemeClr>
              </a:buClr>
              <a:buFont typeface="+mj-lt"/>
              <a:buAutoNum type="alphaLcParenR"/>
            </a:pPr>
            <a:r>
              <a:rPr lang="en-US" dirty="0" smtClean="0"/>
              <a:t>Store</a:t>
            </a:r>
          </a:p>
          <a:p>
            <a:pPr marL="457200" indent="-457200">
              <a:buClr>
                <a:schemeClr val="tx1">
                  <a:lumMod val="50000"/>
                  <a:lumOff val="50000"/>
                </a:schemeClr>
              </a:buClr>
              <a:buFont typeface="Arial" panose="020B0604020202020204" pitchFamily="34" charset="0"/>
              <a:buAutoNum type="arabicPeriod"/>
            </a:pPr>
            <a:r>
              <a:rPr lang="en-US" dirty="0" err="1" smtClean="0"/>
              <a:t>Redux</a:t>
            </a:r>
            <a:r>
              <a:rPr lang="en-US" dirty="0" smtClean="0"/>
              <a:t> Data Flow</a:t>
            </a:r>
          </a:p>
          <a:p>
            <a:pPr marL="457200" indent="-457200">
              <a:buClr>
                <a:schemeClr val="tx1">
                  <a:lumMod val="50000"/>
                  <a:lumOff val="50000"/>
                </a:schemeClr>
              </a:buClr>
              <a:buFont typeface="Arial" panose="020B0604020202020204" pitchFamily="34" charset="0"/>
              <a:buAutoNum type="arabicPeriod"/>
            </a:pPr>
            <a:r>
              <a:rPr lang="en-US" dirty="0" smtClean="0"/>
              <a:t>Using </a:t>
            </a:r>
            <a:r>
              <a:rPr lang="en-US" dirty="0" err="1" smtClean="0"/>
              <a:t>Redux</a:t>
            </a:r>
            <a:r>
              <a:rPr lang="en-US" dirty="0" smtClean="0"/>
              <a:t> with React</a:t>
            </a:r>
          </a:p>
          <a:p>
            <a:pPr marL="457200" indent="-457200">
              <a:buClr>
                <a:schemeClr val="tx1">
                  <a:lumMod val="50000"/>
                  <a:lumOff val="50000"/>
                </a:schemeClr>
              </a:buClr>
              <a:buFont typeface="Arial" panose="020B0604020202020204" pitchFamily="34" charset="0"/>
              <a:buAutoNum type="arabicPeriod"/>
            </a:pPr>
            <a:r>
              <a:rPr lang="en-US" dirty="0" err="1" smtClean="0"/>
              <a:t>Redux</a:t>
            </a:r>
            <a:r>
              <a:rPr lang="en-US" dirty="0" smtClean="0"/>
              <a:t> Middleware</a:t>
            </a:r>
          </a:p>
          <a:p>
            <a:pPr marL="457200" indent="-457200">
              <a:buClr>
                <a:schemeClr val="tx1">
                  <a:lumMod val="50000"/>
                  <a:lumOff val="50000"/>
                </a:schemeClr>
              </a:buClr>
              <a:buFont typeface="Arial" panose="020B0604020202020204" pitchFamily="34" charset="0"/>
              <a:buAutoNum type="arabicPeriod"/>
            </a:pPr>
            <a:r>
              <a:rPr lang="en-US" dirty="0" smtClean="0"/>
              <a:t>Why Use </a:t>
            </a:r>
            <a:r>
              <a:rPr lang="en-US" dirty="0" err="1" smtClean="0"/>
              <a:t>Redux</a:t>
            </a:r>
            <a:r>
              <a:rPr lang="en-US" dirty="0" smtClean="0"/>
              <a:t> with React?</a:t>
            </a:r>
          </a:p>
          <a:p>
            <a:pPr marL="457200" indent="-457200">
              <a:buClr>
                <a:schemeClr val="tx1">
                  <a:lumMod val="50000"/>
                  <a:lumOff val="50000"/>
                </a:schemeClr>
              </a:buClr>
              <a:buFont typeface="Arial" panose="020B0604020202020204" pitchFamily="34" charset="0"/>
              <a:buAutoNum type="arabicPeriod"/>
            </a:pPr>
            <a:r>
              <a:rPr lang="en-US" dirty="0" smtClean="0"/>
              <a:t>Who uses React and </a:t>
            </a:r>
            <a:r>
              <a:rPr lang="en-US" dirty="0" err="1" smtClean="0"/>
              <a:t>Redux</a:t>
            </a:r>
            <a:r>
              <a:rPr lang="en-US" dirty="0" smtClean="0"/>
              <a:t>? </a:t>
            </a:r>
          </a:p>
          <a:p>
            <a:pPr marL="457200" indent="-457200">
              <a:buClr>
                <a:schemeClr val="tx1">
                  <a:lumMod val="50000"/>
                  <a:lumOff val="50000"/>
                </a:schemeClr>
              </a:buClr>
              <a:buFont typeface="Arial" panose="020B0604020202020204" pitchFamily="34" charset="0"/>
              <a:buAutoNum type="arabicPeriod"/>
            </a:pPr>
            <a:r>
              <a:rPr lang="en-US" dirty="0" smtClean="0"/>
              <a:t>Resources</a:t>
            </a:r>
            <a:br>
              <a:rPr lang="en-US" dirty="0" smtClean="0"/>
            </a:br>
            <a:r>
              <a:rPr lang="en-US" dirty="0" smtClean="0"/>
              <a:t/>
            </a:r>
            <a:br>
              <a:rPr lang="en-US" dirty="0" smtClean="0"/>
            </a:br>
            <a:r>
              <a:rPr lang="en-US" dirty="0" smtClean="0"/>
              <a:t/>
            </a:r>
            <a:br>
              <a:rPr lang="en-US" dirty="0" smtClean="0"/>
            </a:br>
            <a:endParaRPr lang="ru-RU" dirty="0"/>
          </a:p>
        </p:txBody>
      </p:sp>
    </p:spTree>
    <p:extLst>
      <p:ext uri="{BB962C8B-B14F-4D97-AF65-F5344CB8AC3E}">
        <p14:creationId xmlns:p14="http://schemas.microsoft.com/office/powerpoint/2010/main" xmlns="" val="27032138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Who uses React and </a:t>
            </a:r>
            <a:r>
              <a:rPr lang="en-US" b="1" dirty="0" err="1" smtClean="0"/>
              <a:t>Redux</a:t>
            </a:r>
            <a:r>
              <a:rPr lang="en-US" b="1" dirty="0" smtClean="0"/>
              <a:t>?</a:t>
            </a:r>
            <a:br>
              <a:rPr lang="en-US" b="1" dirty="0" smtClean="0"/>
            </a:br>
            <a:endParaRPr lang="ru-RU" dirty="0"/>
          </a:p>
        </p:txBody>
      </p:sp>
      <p:sp>
        <p:nvSpPr>
          <p:cNvPr id="3" name="Текст 2"/>
          <p:cNvSpPr>
            <a:spLocks noGrp="1"/>
          </p:cNvSpPr>
          <p:nvPr>
            <p:ph type="body" sz="quarter" idx="10"/>
          </p:nvPr>
        </p:nvSpPr>
        <p:spPr>
          <a:xfrm>
            <a:off x="685800" y="2057399"/>
            <a:ext cx="10820400" cy="4324739"/>
          </a:xfrm>
        </p:spPr>
        <p:txBody>
          <a:bodyPr/>
          <a:lstStyle/>
          <a:p>
            <a:pPr marL="354013" indent="-354013">
              <a:buFont typeface="Wingdings" pitchFamily="2" charset="2"/>
              <a:buChar char="§"/>
            </a:pPr>
            <a:r>
              <a:rPr lang="en-US" dirty="0" smtClean="0"/>
              <a:t>Twitter (mobile site)</a:t>
            </a:r>
          </a:p>
          <a:p>
            <a:pPr marL="354013" indent="-354013">
              <a:buFont typeface="Wingdings" pitchFamily="2" charset="2"/>
              <a:buChar char="§"/>
            </a:pPr>
            <a:r>
              <a:rPr lang="en-US" dirty="0" err="1" smtClean="0"/>
              <a:t>Instagram</a:t>
            </a:r>
            <a:r>
              <a:rPr lang="en-US" dirty="0" smtClean="0"/>
              <a:t> (mobile app)</a:t>
            </a:r>
          </a:p>
          <a:p>
            <a:pPr marL="354013" indent="-354013">
              <a:buFont typeface="Wingdings" pitchFamily="2" charset="2"/>
              <a:buChar char="§"/>
            </a:pPr>
            <a:r>
              <a:rPr lang="en-US" dirty="0" err="1" smtClean="0"/>
              <a:t>JSGram</a:t>
            </a:r>
            <a:r>
              <a:rPr lang="en-US" dirty="0" smtClean="0"/>
              <a:t> (Desktop and mobile)</a:t>
            </a:r>
          </a:p>
          <a:p>
            <a:pPr marL="354013" indent="-354013">
              <a:buFont typeface="Wingdings" pitchFamily="2" charset="2"/>
              <a:buChar char="§"/>
            </a:pPr>
            <a:r>
              <a:rPr lang="en-US" dirty="0" err="1" smtClean="0"/>
              <a:t>Reddit</a:t>
            </a:r>
            <a:r>
              <a:rPr lang="en-US" dirty="0" smtClean="0"/>
              <a:t> (mobile site)</a:t>
            </a:r>
          </a:p>
          <a:p>
            <a:pPr marL="354013" indent="-354013">
              <a:buFont typeface="Wingdings" pitchFamily="2" charset="2"/>
              <a:buChar char="§"/>
            </a:pPr>
            <a:r>
              <a:rPr lang="en-US" dirty="0" err="1" smtClean="0"/>
              <a:t>Wordpress</a:t>
            </a:r>
            <a:r>
              <a:rPr lang="en-US" dirty="0" smtClean="0"/>
              <a:t> (Calypso admin panel)</a:t>
            </a:r>
          </a:p>
          <a:p>
            <a:pPr marL="354013" indent="-354013">
              <a:buFont typeface="Wingdings" pitchFamily="2" charset="2"/>
              <a:buChar char="§"/>
            </a:pPr>
            <a:r>
              <a:rPr lang="en-US" dirty="0" smtClean="0"/>
              <a:t>Jenkins (</a:t>
            </a:r>
            <a:r>
              <a:rPr lang="en-US" dirty="0" err="1" smtClean="0"/>
              <a:t>BlueOcean</a:t>
            </a:r>
            <a:r>
              <a:rPr lang="en-US" dirty="0" smtClean="0"/>
              <a:t> control panel)</a:t>
            </a:r>
          </a:p>
          <a:p>
            <a:pPr marL="354013" indent="-354013">
              <a:buFont typeface="Wingdings" pitchFamily="2" charset="2"/>
              <a:buChar char="§"/>
            </a:pPr>
            <a:r>
              <a:rPr lang="en-US" dirty="0" smtClean="0"/>
              <a:t>Mozilla Firefox (</a:t>
            </a:r>
            <a:r>
              <a:rPr lang="en-US" dirty="0" err="1" smtClean="0"/>
              <a:t>DevTools</a:t>
            </a:r>
            <a:r>
              <a:rPr lang="en-US" dirty="0" smtClean="0"/>
              <a:t>)</a:t>
            </a:r>
          </a:p>
          <a:p>
            <a:pPr marL="354013" indent="-354013">
              <a:buFont typeface="Wingdings" pitchFamily="2" charset="2"/>
              <a:buChar char="§"/>
            </a:pPr>
            <a:r>
              <a:rPr lang="en-US" dirty="0" smtClean="0"/>
              <a:t>Cloud </a:t>
            </a:r>
            <a:r>
              <a:rPr lang="en-US" dirty="0" err="1" smtClean="0"/>
              <a:t>Imperium</a:t>
            </a:r>
            <a:r>
              <a:rPr lang="en-US" dirty="0" smtClean="0"/>
              <a:t> Games (Spectrum forums/chat)</a:t>
            </a:r>
          </a:p>
          <a:p>
            <a:pPr marL="354013" indent="-354013">
              <a:buFont typeface="Wingdings" pitchFamily="2" charset="2"/>
              <a:buChar char="§"/>
            </a:pPr>
            <a:r>
              <a:rPr lang="en-US" dirty="0" smtClean="0"/>
              <a:t>And many, MANY more!</a:t>
            </a:r>
          </a:p>
          <a:p>
            <a:endParaRPr lang="ru-RU"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0"/>
            <a:ext cx="10943823" cy="1256935"/>
          </a:xfrm>
        </p:spPr>
        <p:txBody>
          <a:bodyPr/>
          <a:lstStyle/>
          <a:p>
            <a:pPr algn="ctr"/>
            <a:r>
              <a:rPr lang="en-US" sz="4800" dirty="0" smtClean="0"/>
              <a:t>LINKS / RESOURCES</a:t>
            </a:r>
            <a:br>
              <a:rPr lang="en-US" sz="4800" dirty="0" smtClean="0"/>
            </a:br>
            <a:endParaRPr lang="uk-UA" sz="4800" dirty="0"/>
          </a:p>
        </p:txBody>
      </p:sp>
      <p:sp>
        <p:nvSpPr>
          <p:cNvPr id="2" name="Прямоугольник 1"/>
          <p:cNvSpPr/>
          <p:nvPr/>
        </p:nvSpPr>
        <p:spPr>
          <a:xfrm>
            <a:off x="685800" y="1494297"/>
            <a:ext cx="10943823" cy="2677656"/>
          </a:xfrm>
          <a:prstGeom prst="rect">
            <a:avLst/>
          </a:prstGeom>
          <a:noFill/>
        </p:spPr>
        <p:txBody>
          <a:bodyPr wrap="square" lIns="91440" tIns="45720" rIns="91440" bIns="45720">
            <a:spAutoFit/>
          </a:bodyPr>
          <a:lstStyle/>
          <a:p>
            <a:pPr marL="514350" indent="-514350" algn="just">
              <a:buFont typeface="+mj-lt"/>
              <a:buAutoNum type="arabicPeriod"/>
            </a:pPr>
            <a:r>
              <a:rPr lang="en-US" sz="2800" dirty="0">
                <a:hlinkClick r:id="rId2"/>
              </a:rPr>
              <a:t>https://react-redux.js.org</a:t>
            </a:r>
            <a:r>
              <a:rPr lang="en-US" sz="2800" dirty="0" smtClean="0">
                <a:hlinkClick r:id="rId2"/>
              </a:rPr>
              <a:t>/</a:t>
            </a:r>
            <a:endParaRPr lang="en-US" sz="2800" dirty="0" smtClean="0"/>
          </a:p>
          <a:p>
            <a:pPr marL="514350" indent="-514350" algn="just">
              <a:buFont typeface="+mj-lt"/>
              <a:buAutoNum type="arabicPeriod"/>
            </a:pPr>
            <a:r>
              <a:rPr lang="en-US" sz="2800" dirty="0">
                <a:hlinkClick r:id="rId3"/>
              </a:rPr>
              <a:t>https://redux.js.org</a:t>
            </a:r>
            <a:r>
              <a:rPr lang="en-US" sz="2800" dirty="0" smtClean="0">
                <a:hlinkClick r:id="rId3"/>
              </a:rPr>
              <a:t>/</a:t>
            </a:r>
            <a:endParaRPr lang="en-US" sz="2800" dirty="0" smtClean="0"/>
          </a:p>
          <a:p>
            <a:pPr marL="514350" indent="-514350" algn="just">
              <a:buFont typeface="+mj-lt"/>
              <a:buAutoNum type="arabicPeriod"/>
            </a:pPr>
            <a:r>
              <a:rPr lang="en-US" sz="2800" dirty="0" smtClean="0">
                <a:hlinkClick r:id="rId4"/>
              </a:rPr>
              <a:t>https://blog.isquaredsoftware.com/</a:t>
            </a:r>
            <a:endParaRPr lang="en-US" sz="2800" dirty="0" smtClean="0"/>
          </a:p>
          <a:p>
            <a:pPr marL="514350" indent="-514350" algn="just">
              <a:buFont typeface="+mj-lt"/>
              <a:buAutoNum type="arabicPeriod"/>
            </a:pPr>
            <a:r>
              <a:rPr lang="en-US" sz="2800" dirty="0" smtClean="0">
                <a:hlinkClick r:id="rId5"/>
              </a:rPr>
              <a:t>https://getinstance.info/articles/react/learning-react-redux/</a:t>
            </a:r>
            <a:endParaRPr lang="en-US" sz="2800" dirty="0" smtClean="0"/>
          </a:p>
          <a:p>
            <a:pPr marL="514350" indent="-514350" algn="just">
              <a:buFont typeface="+mj-lt"/>
              <a:buAutoNum type="arabicPeriod"/>
            </a:pPr>
            <a:r>
              <a:rPr lang="en-US" sz="2800" dirty="0" smtClean="0">
                <a:hlinkClick r:id="rId6"/>
              </a:rPr>
              <a:t>https://www.codingame.com/playgrounds/8894/redux-tutorial-for-beginners</a:t>
            </a:r>
            <a:endParaRPr lang="en-US" sz="2800" dirty="0" smtClean="0"/>
          </a:p>
        </p:txBody>
      </p:sp>
    </p:spTree>
    <p:extLst>
      <p:ext uri="{BB962C8B-B14F-4D97-AF65-F5344CB8AC3E}">
        <p14:creationId xmlns:p14="http://schemas.microsoft.com/office/powerpoint/2010/main" xmlns="" val="492504603"/>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1927" y="2460929"/>
            <a:ext cx="9820274" cy="1416805"/>
          </a:xfrm>
        </p:spPr>
        <p:txBody>
          <a:bodyPr/>
          <a:lstStyle/>
          <a:p>
            <a:r>
              <a:rPr lang="en-US" dirty="0" smtClean="0">
                <a:solidFill>
                  <a:schemeClr val="bg1"/>
                </a:solidFill>
                <a:latin typeface="Proxima Nova Black" panose="02000506030000020004" pitchFamily="2" charset="0"/>
              </a:rPr>
              <a:t>Thank you</a:t>
            </a:r>
            <a:endParaRPr lang="en-US" dirty="0">
              <a:solidFill>
                <a:schemeClr val="bg1"/>
              </a:solidFill>
              <a:latin typeface="Proxima Nova Black" panose="02000506030000020004" pitchFamily="2" charset="0"/>
            </a:endParaRPr>
          </a:p>
        </p:txBody>
      </p:sp>
    </p:spTree>
    <p:extLst>
      <p:ext uri="{BB962C8B-B14F-4D97-AF65-F5344CB8AC3E}">
        <p14:creationId xmlns:p14="http://schemas.microsoft.com/office/powerpoint/2010/main" xmlns="" val="13884956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85800" y="153787"/>
            <a:ext cx="10820400" cy="685800"/>
          </a:xfrm>
        </p:spPr>
        <p:txBody>
          <a:bodyPr/>
          <a:lstStyle/>
          <a:p>
            <a:r>
              <a:rPr lang="en-US" b="1" dirty="0" smtClean="0"/>
              <a:t>What Is </a:t>
            </a:r>
            <a:r>
              <a:rPr lang="en-US" b="1" dirty="0" err="1" smtClean="0"/>
              <a:t>Redux</a:t>
            </a:r>
            <a:r>
              <a:rPr lang="en-US" b="1" dirty="0" smtClean="0"/>
              <a:t>?</a:t>
            </a:r>
            <a:endParaRPr lang="en-US" b="1" dirty="0"/>
          </a:p>
        </p:txBody>
      </p:sp>
      <p:pic>
        <p:nvPicPr>
          <p:cNvPr id="3074" name="Picture 2" descr="C:\Users\ПК\Desktop\redux.814a18b0.png"/>
          <p:cNvPicPr>
            <a:picLocks noChangeAspect="1" noChangeArrowheads="1"/>
          </p:cNvPicPr>
          <p:nvPr/>
        </p:nvPicPr>
        <p:blipFill>
          <a:blip r:embed="rId3"/>
          <a:srcRect/>
          <a:stretch>
            <a:fillRect/>
          </a:stretch>
        </p:blipFill>
        <p:spPr bwMode="auto">
          <a:xfrm>
            <a:off x="3657600" y="1250301"/>
            <a:ext cx="4408488" cy="974725"/>
          </a:xfrm>
          <a:prstGeom prst="rect">
            <a:avLst/>
          </a:prstGeom>
          <a:noFill/>
        </p:spPr>
      </p:pic>
      <p:sp>
        <p:nvSpPr>
          <p:cNvPr id="5" name="Прямоугольник 4"/>
          <p:cNvSpPr/>
          <p:nvPr/>
        </p:nvSpPr>
        <p:spPr>
          <a:xfrm>
            <a:off x="572277" y="2556788"/>
            <a:ext cx="11321143" cy="707886"/>
          </a:xfrm>
          <a:prstGeom prst="rect">
            <a:avLst/>
          </a:prstGeom>
        </p:spPr>
        <p:txBody>
          <a:bodyPr wrap="square">
            <a:spAutoFit/>
          </a:bodyPr>
          <a:lstStyle/>
          <a:p>
            <a:r>
              <a:rPr lang="en-US" sz="2000" dirty="0" smtClean="0">
                <a:latin typeface="Open Sans" charset="0"/>
                <a:ea typeface="Open Sans" charset="0"/>
                <a:cs typeface="Open Sans" charset="0"/>
              </a:rPr>
              <a:t>Created by Dan </a:t>
            </a:r>
            <a:r>
              <a:rPr lang="en-US" sz="2000" dirty="0" err="1" smtClean="0">
                <a:latin typeface="Open Sans" charset="0"/>
                <a:ea typeface="Open Sans" charset="0"/>
                <a:cs typeface="Open Sans" charset="0"/>
              </a:rPr>
              <a:t>Abramov</a:t>
            </a:r>
            <a:r>
              <a:rPr lang="en-US" sz="2000" dirty="0" smtClean="0">
                <a:latin typeface="Open Sans" charset="0"/>
                <a:ea typeface="Open Sans" charset="0"/>
                <a:cs typeface="Open Sans" charset="0"/>
              </a:rPr>
              <a:t> for a talk at React Europe 2015 to demonstrate the idea of "time-travel debugging". Now the most widely used state management tool for React apps.</a:t>
            </a:r>
            <a:endParaRPr lang="ru-RU" sz="2000" dirty="0">
              <a:latin typeface="Open Sans" charset="0"/>
              <a:ea typeface="Open Sans" charset="0"/>
              <a:cs typeface="Open Sans" charset="0"/>
            </a:endParaRPr>
          </a:p>
        </p:txBody>
      </p:sp>
      <p:sp>
        <p:nvSpPr>
          <p:cNvPr id="6" name="Прямоугольник 5"/>
          <p:cNvSpPr/>
          <p:nvPr/>
        </p:nvSpPr>
        <p:spPr>
          <a:xfrm>
            <a:off x="597158" y="3343479"/>
            <a:ext cx="10954139" cy="1323439"/>
          </a:xfrm>
          <a:prstGeom prst="rect">
            <a:avLst/>
          </a:prstGeom>
        </p:spPr>
        <p:txBody>
          <a:bodyPr wrap="square">
            <a:spAutoFit/>
          </a:bodyPr>
          <a:lstStyle/>
          <a:p>
            <a:pPr marL="261938" indent="-261938">
              <a:buClr>
                <a:schemeClr val="tx1">
                  <a:lumMod val="50000"/>
                  <a:lumOff val="50000"/>
                </a:schemeClr>
              </a:buClr>
              <a:buFont typeface="Wingdings" pitchFamily="2" charset="2"/>
              <a:buChar char="§"/>
            </a:pPr>
            <a:r>
              <a:rPr lang="en-US" sz="2000" dirty="0" smtClean="0">
                <a:latin typeface="Open Sans" charset="0"/>
                <a:ea typeface="Open Sans" charset="0"/>
                <a:cs typeface="Open Sans" charset="0"/>
              </a:rPr>
              <a:t>"A predictable state container for JavaScript apps"</a:t>
            </a:r>
          </a:p>
          <a:p>
            <a:pPr marL="261938" indent="-261938">
              <a:buClr>
                <a:schemeClr val="tx1">
                  <a:lumMod val="50000"/>
                  <a:lumOff val="50000"/>
                </a:schemeClr>
              </a:buClr>
              <a:buFont typeface="Wingdings" pitchFamily="2" charset="2"/>
              <a:buChar char="§"/>
            </a:pPr>
            <a:r>
              <a:rPr lang="en-US" sz="2000" dirty="0" smtClean="0">
                <a:latin typeface="Open Sans" charset="0"/>
                <a:ea typeface="Open Sans" charset="0"/>
                <a:cs typeface="Open Sans" charset="0"/>
              </a:rPr>
              <a:t>"Flux taken to its logical conclusion"</a:t>
            </a:r>
          </a:p>
          <a:p>
            <a:pPr marL="261938" indent="-261938">
              <a:buClr>
                <a:schemeClr val="tx1">
                  <a:lumMod val="50000"/>
                  <a:lumOff val="50000"/>
                </a:schemeClr>
              </a:buClr>
              <a:buFont typeface="Wingdings" pitchFamily="2" charset="2"/>
              <a:buChar char="§"/>
            </a:pPr>
            <a:r>
              <a:rPr lang="en-US" sz="2000" dirty="0" smtClean="0">
                <a:latin typeface="Open Sans" charset="0"/>
                <a:ea typeface="Open Sans" charset="0"/>
                <a:cs typeface="Open Sans" charset="0"/>
              </a:rPr>
              <a:t>"A platform for developers to build customized state management for their use-cases, while being able to reuse things like the graphical debugger or middleware"</a:t>
            </a:r>
            <a:endParaRPr lang="en-US" sz="2000" dirty="0">
              <a:latin typeface="Open Sans" charset="0"/>
              <a:ea typeface="Open Sans" charset="0"/>
              <a:cs typeface="Open Sans" charset="0"/>
            </a:endParaRPr>
          </a:p>
        </p:txBody>
      </p:sp>
    </p:spTree>
    <p:extLst>
      <p:ext uri="{BB962C8B-B14F-4D97-AF65-F5344CB8AC3E}">
        <p14:creationId xmlns:p14="http://schemas.microsoft.com/office/powerpoint/2010/main" xmlns="" val="18497380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What Is </a:t>
            </a:r>
            <a:r>
              <a:rPr lang="en-US" b="1" dirty="0" err="1" smtClean="0"/>
              <a:t>Redux</a:t>
            </a:r>
            <a:r>
              <a:rPr lang="en-US" b="1" dirty="0" smtClean="0"/>
              <a:t>?</a:t>
            </a:r>
            <a:br>
              <a:rPr lang="en-US" b="1" dirty="0" smtClean="0"/>
            </a:br>
            <a:endParaRPr lang="ru-RU" dirty="0"/>
          </a:p>
        </p:txBody>
      </p:sp>
      <p:sp>
        <p:nvSpPr>
          <p:cNvPr id="3" name="Текст 2"/>
          <p:cNvSpPr>
            <a:spLocks noGrp="1"/>
          </p:cNvSpPr>
          <p:nvPr>
            <p:ph type="body" sz="quarter" idx="10"/>
          </p:nvPr>
        </p:nvSpPr>
        <p:spPr>
          <a:xfrm>
            <a:off x="685800" y="2057400"/>
            <a:ext cx="10820400" cy="3951514"/>
          </a:xfrm>
        </p:spPr>
        <p:txBody>
          <a:bodyPr/>
          <a:lstStyle/>
          <a:p>
            <a:r>
              <a:rPr lang="en-US" dirty="0" err="1" smtClean="0"/>
              <a:t>Redux</a:t>
            </a:r>
            <a:r>
              <a:rPr lang="en-US" dirty="0" smtClean="0"/>
              <a:t> attempts to make state mutations predictable by imposing certain restrictions on how and when updates can happen. These restrictions are reflected in the three principles of </a:t>
            </a:r>
            <a:r>
              <a:rPr lang="en-US" dirty="0" err="1" smtClean="0"/>
              <a:t>Redux</a:t>
            </a:r>
            <a:r>
              <a:rPr lang="en-US" dirty="0" smtClean="0"/>
              <a:t>:</a:t>
            </a:r>
          </a:p>
          <a:p>
            <a:r>
              <a:rPr lang="en-US" b="1" dirty="0" smtClean="0"/>
              <a:t>Single source of truth</a:t>
            </a:r>
            <a:r>
              <a:rPr lang="en-US" dirty="0" smtClean="0"/>
              <a:t>: The state of your whole application is stored as a tree of plain objects and arrays within a single </a:t>
            </a:r>
            <a:r>
              <a:rPr lang="en-US" b="1" dirty="0" smtClean="0"/>
              <a:t>store</a:t>
            </a:r>
            <a:r>
              <a:rPr lang="en-US" dirty="0" smtClean="0"/>
              <a:t>. (How much you put in the store is up to you - not all data needs to live there.)</a:t>
            </a:r>
          </a:p>
          <a:p>
            <a:r>
              <a:rPr lang="en-US" b="1" dirty="0" smtClean="0"/>
              <a:t>State is read-only</a:t>
            </a:r>
            <a:r>
              <a:rPr lang="en-US" dirty="0" smtClean="0"/>
              <a:t>: State updates are caused by </a:t>
            </a:r>
            <a:r>
              <a:rPr lang="en-US" i="1" dirty="0" smtClean="0"/>
              <a:t>dispatching</a:t>
            </a:r>
            <a:r>
              <a:rPr lang="en-US" dirty="0" smtClean="0"/>
              <a:t> an </a:t>
            </a:r>
            <a:r>
              <a:rPr lang="en-US" b="1" dirty="0" smtClean="0"/>
              <a:t>action</a:t>
            </a:r>
            <a:r>
              <a:rPr lang="en-US" dirty="0" smtClean="0"/>
              <a:t>, which is a plain object describing what happened. The rest of the app is not allowed to modify the state tree directly.</a:t>
            </a:r>
          </a:p>
          <a:p>
            <a:r>
              <a:rPr lang="en-US" b="1" dirty="0" smtClean="0"/>
              <a:t>Changes are made with pure functions</a:t>
            </a:r>
            <a:r>
              <a:rPr lang="en-US" dirty="0" smtClean="0"/>
              <a:t>: All state updates are performed by pure functions called </a:t>
            </a:r>
            <a:r>
              <a:rPr lang="en-US" b="1" dirty="0" smtClean="0"/>
              <a:t>reducers</a:t>
            </a:r>
            <a:r>
              <a:rPr lang="en-US" dirty="0" smtClean="0"/>
              <a:t>, which are </a:t>
            </a:r>
            <a:r>
              <a:rPr lang="en-US" b="1" dirty="0" smtClean="0"/>
              <a:t>(state, action) =&gt; </a:t>
            </a:r>
            <a:r>
              <a:rPr lang="en-US" b="1" dirty="0" err="1" smtClean="0"/>
              <a:t>newState</a:t>
            </a:r>
            <a:endParaRPr lang="en-US" b="1" dirty="0" smtClean="0"/>
          </a:p>
          <a:p>
            <a:endParaRPr lang="ru-RU"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9817" y="1096346"/>
            <a:ext cx="10820400" cy="4800601"/>
          </a:xfrm>
        </p:spPr>
        <p:txBody>
          <a:bodyPr anchor="ctr"/>
          <a:lstStyle/>
          <a:p>
            <a:pPr algn="ctr"/>
            <a:r>
              <a:rPr lang="en-US" b="1" dirty="0" err="1" smtClean="0"/>
              <a:t>Redux</a:t>
            </a:r>
            <a:r>
              <a:rPr lang="en-US" b="1" dirty="0" smtClean="0"/>
              <a:t> Core Concepts</a:t>
            </a:r>
            <a:br>
              <a:rPr lang="en-US" b="1" dirty="0" smtClean="0"/>
            </a:br>
            <a:endParaRPr lang="ru-RU"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State, Actions, Action Creators</a:t>
            </a:r>
            <a:br>
              <a:rPr lang="en-US" b="1" dirty="0" smtClean="0"/>
            </a:br>
            <a:endParaRPr lang="ru-RU" dirty="0"/>
          </a:p>
        </p:txBody>
      </p:sp>
      <p:sp>
        <p:nvSpPr>
          <p:cNvPr id="3" name="Текст 2"/>
          <p:cNvSpPr>
            <a:spLocks noGrp="1"/>
          </p:cNvSpPr>
          <p:nvPr>
            <p:ph type="body" sz="quarter" idx="10"/>
          </p:nvPr>
        </p:nvSpPr>
        <p:spPr>
          <a:xfrm>
            <a:off x="704461" y="1441579"/>
            <a:ext cx="10820400" cy="4641979"/>
          </a:xfrm>
        </p:spPr>
        <p:txBody>
          <a:bodyPr/>
          <a:lstStyle/>
          <a:p>
            <a:r>
              <a:rPr lang="en-US" b="1" dirty="0" smtClean="0"/>
              <a:t>State</a:t>
            </a:r>
          </a:p>
          <a:p>
            <a:r>
              <a:rPr lang="en-US" dirty="0" smtClean="0"/>
              <a:t>App state is stored in plain objects, like this </a:t>
            </a:r>
            <a:r>
              <a:rPr lang="en-US" dirty="0" err="1" smtClean="0"/>
              <a:t>Todo</a:t>
            </a:r>
            <a:r>
              <a:rPr lang="en-US" dirty="0" smtClean="0"/>
              <a:t> example. There's no "setters", so that different parts of the code can’t change the state arbitrarily. That helps avoid hard-to-reproduce bugs.</a:t>
            </a:r>
          </a:p>
          <a:p>
            <a:r>
              <a:rPr lang="en-US" b="1" dirty="0" smtClean="0"/>
              <a:t>Actions</a:t>
            </a:r>
          </a:p>
          <a:p>
            <a:r>
              <a:rPr lang="en-US" dirty="0" smtClean="0"/>
              <a:t>To change something in the state, you need to dispatch an action. An action is a plain JS object with a type field.</a:t>
            </a:r>
          </a:p>
          <a:p>
            <a:r>
              <a:rPr lang="en-US" b="1" dirty="0" smtClean="0"/>
              <a:t>Action Creators</a:t>
            </a:r>
          </a:p>
          <a:p>
            <a:r>
              <a:rPr lang="en-US" dirty="0" smtClean="0"/>
              <a:t>It is common to use </a:t>
            </a:r>
            <a:r>
              <a:rPr lang="en-US" i="1" dirty="0" smtClean="0"/>
              <a:t>action creator</a:t>
            </a:r>
            <a:r>
              <a:rPr lang="en-US" dirty="0" smtClean="0"/>
              <a:t> functions to encapsulate the process of creating action objects. This may seem like overkill for simple use cases, but consistent use of action creators leads to cleaner code and better reusability. Action creators are not required, but are a good practice.</a:t>
            </a:r>
          </a:p>
          <a:p>
            <a:endParaRPr lang="ru-RU"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a:srcRect/>
          <a:stretch>
            <a:fillRect/>
          </a:stretch>
        </p:blipFill>
        <p:spPr bwMode="auto">
          <a:xfrm>
            <a:off x="559836" y="279918"/>
            <a:ext cx="6755364" cy="619782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Reducers</a:t>
            </a:r>
            <a:endParaRPr lang="ru-RU" dirty="0"/>
          </a:p>
        </p:txBody>
      </p:sp>
      <p:sp>
        <p:nvSpPr>
          <p:cNvPr id="3" name="Текст 2"/>
          <p:cNvSpPr>
            <a:spLocks noGrp="1"/>
          </p:cNvSpPr>
          <p:nvPr>
            <p:ph type="body" sz="quarter" idx="10"/>
          </p:nvPr>
        </p:nvSpPr>
        <p:spPr/>
        <p:txBody>
          <a:bodyPr/>
          <a:lstStyle/>
          <a:p>
            <a:r>
              <a:rPr lang="en-US" b="1" dirty="0" smtClean="0"/>
              <a:t>Reducers</a:t>
            </a:r>
          </a:p>
          <a:p>
            <a:r>
              <a:rPr lang="en-US" dirty="0" smtClean="0"/>
              <a:t>All state update logic lives in functions called </a:t>
            </a:r>
            <a:r>
              <a:rPr lang="en-US" b="1" dirty="0" smtClean="0"/>
              <a:t>reducers</a:t>
            </a:r>
            <a:r>
              <a:rPr lang="en-US" dirty="0" smtClean="0"/>
              <a:t>. Since they're just functions, smaller functions can be composed together into larger functions. Because reducer functions are simply </a:t>
            </a:r>
            <a:r>
              <a:rPr lang="en-US" b="1" dirty="0" smtClean="0"/>
              <a:t>(state, action) =&gt; </a:t>
            </a:r>
            <a:r>
              <a:rPr lang="en-US" b="1" dirty="0" err="1" smtClean="0"/>
              <a:t>newState</a:t>
            </a:r>
            <a:r>
              <a:rPr lang="en-US" dirty="0" smtClean="0"/>
              <a:t>, they are very easily testable and straightforward to understand.</a:t>
            </a:r>
          </a:p>
          <a:p>
            <a:r>
              <a:rPr lang="en-US" dirty="0" smtClean="0"/>
              <a:t>Reducers should be </a:t>
            </a:r>
            <a:r>
              <a:rPr lang="en-US" i="1" dirty="0" smtClean="0"/>
              <a:t>pure functions</a:t>
            </a:r>
            <a:r>
              <a:rPr lang="en-US" dirty="0" smtClean="0"/>
              <a:t>, with no side effects. That means they should only rely on inputs, and not affect anything external. </a:t>
            </a:r>
            <a:r>
              <a:rPr lang="en-US" b="1" dirty="0" smtClean="0"/>
              <a:t>Reducers need to update data immutably, by making copies of state and modifying the copies before returning them, rather than directly modifying inputs.</a:t>
            </a:r>
            <a:endParaRPr lang="ru-RU"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425126" y="196915"/>
            <a:ext cx="8047070" cy="64128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0103479C-70CD-40C7-BA0E-A151EE336BCC}"/>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341e6018-ac0a-4dfb-8409-db9e0d25502e"/>
    <ds:schemaRef ds:uri="http://purl.org/dc/dcmitype/"/>
    <ds:schemaRef ds:uri="http://schemas.microsoft.com/office/2006/documentManagement/types"/>
    <ds:schemaRef ds:uri="http://purl.org/dc/terms/"/>
    <ds:schemaRef ds:uri="http://schemas.microsoft.com/office/infopath/2007/PartnerControls"/>
    <ds:schemaRef ds:uri="http://purl.org/dc/elements/1.1/"/>
    <ds:schemaRef ds:uri="835f28f2-30f1-4728-84d2-86d96e143488"/>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1175</TotalTime>
  <Words>560</Words>
  <Application>Microsoft Office PowerPoint</Application>
  <PresentationFormat>Произвольный</PresentationFormat>
  <Paragraphs>96</Paragraphs>
  <Slides>22</Slides>
  <Notes>14</Notes>
  <HiddenSlides>0</HiddenSlides>
  <MMClips>0</MMClips>
  <ScaleCrop>false</ScaleCrop>
  <HeadingPairs>
    <vt:vector size="6" baseType="variant">
      <vt:variant>
        <vt:lpstr>Использованные шрифты</vt:lpstr>
      </vt:variant>
      <vt:variant>
        <vt:i4>5</vt:i4>
      </vt:variant>
      <vt:variant>
        <vt:lpstr>Тема</vt:lpstr>
      </vt:variant>
      <vt:variant>
        <vt:i4>2</vt:i4>
      </vt:variant>
      <vt:variant>
        <vt:lpstr>Заголовки слайдов</vt:lpstr>
      </vt:variant>
      <vt:variant>
        <vt:i4>22</vt:i4>
      </vt:variant>
    </vt:vector>
  </HeadingPairs>
  <TitlesOfParts>
    <vt:vector size="29" baseType="lpstr">
      <vt:lpstr>Arial</vt:lpstr>
      <vt:lpstr>Proxima Nova Black</vt:lpstr>
      <vt:lpstr>Open Sans</vt:lpstr>
      <vt:lpstr>Wingdings</vt:lpstr>
      <vt:lpstr>Calibri</vt:lpstr>
      <vt:lpstr>DARK THEME</vt:lpstr>
      <vt:lpstr>LIGHT-THEME</vt:lpstr>
      <vt:lpstr>Redux</vt:lpstr>
      <vt:lpstr>Agenda</vt:lpstr>
      <vt:lpstr>What Is Redux?</vt:lpstr>
      <vt:lpstr>What Is Redux? </vt:lpstr>
      <vt:lpstr>Redux Core Concepts </vt:lpstr>
      <vt:lpstr>State, Actions, Action Creators </vt:lpstr>
      <vt:lpstr>Слайд 7</vt:lpstr>
      <vt:lpstr>Reducers</vt:lpstr>
      <vt:lpstr>Слайд 9</vt:lpstr>
      <vt:lpstr>Store</vt:lpstr>
      <vt:lpstr>Слайд 11</vt:lpstr>
      <vt:lpstr>Redux Data Flow </vt:lpstr>
      <vt:lpstr>Using Redux with React </vt:lpstr>
      <vt:lpstr>Using Redux with React </vt:lpstr>
      <vt:lpstr>Слайд 15</vt:lpstr>
      <vt:lpstr>Redux Middleware </vt:lpstr>
      <vt:lpstr>Why Use Redux with React? </vt:lpstr>
      <vt:lpstr>Слайд 18</vt:lpstr>
      <vt:lpstr>Слайд 19</vt:lpstr>
      <vt:lpstr>Who uses React and Redux? </vt:lpstr>
      <vt:lpstr>LINKS / RESOURCES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ПК</cp:lastModifiedBy>
  <cp:revision>176</cp:revision>
  <dcterms:created xsi:type="dcterms:W3CDTF">2018-12-11T16:43:22Z</dcterms:created>
  <dcterms:modified xsi:type="dcterms:W3CDTF">2019-10-16T21:27:59Z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